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3" r:id="rId9"/>
    <p:sldId id="270" r:id="rId10"/>
    <p:sldId id="271" r:id="rId11"/>
    <p:sldId id="272" r:id="rId12"/>
    <p:sldId id="273" r:id="rId13"/>
    <p:sldId id="274" r:id="rId14"/>
    <p:sldId id="264" r:id="rId15"/>
    <p:sldId id="269" r:id="rId16"/>
  </p:sldIdLst>
  <p:sldSz cx="18288000" cy="10287000"/>
  <p:notesSz cx="6858000" cy="9144000"/>
  <p:embeddedFontLst>
    <p:embeddedFont>
      <p:font typeface="Gothic A1 Medium" panose="020B0600000101010101" charset="-127"/>
      <p:regular r:id="rId17"/>
    </p:embeddedFont>
    <p:embeddedFont>
      <p:font typeface="Gothic A1 Bold" panose="020B0600000101010101" charset="-127"/>
      <p:regular r:id="rId18"/>
    </p:embeddedFont>
    <p:embeddedFont>
      <p:font typeface="Gothic A1 Light Bold" panose="020B0600000101010101" charset="-127"/>
      <p:regular r:id="rId19"/>
    </p:embeddedFont>
    <p:embeddedFont>
      <p:font typeface="Gothic A1 Ultra-Bold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othic A1 Heavy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1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97913" y="1922069"/>
            <a:ext cx="14134484" cy="2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 smtClean="0">
                <a:solidFill>
                  <a:srgbClr val="0B3B7B"/>
                </a:solidFill>
                <a:ea typeface="Gothic A1 Heavy"/>
              </a:rPr>
              <a:t>MASKRCNN</a:t>
            </a:r>
            <a:r>
              <a:rPr lang="ko-KR" altLang="en-US" sz="8499" spc="-169" dirty="0" smtClean="0">
                <a:solidFill>
                  <a:srgbClr val="0B3B7B"/>
                </a:solidFill>
                <a:ea typeface="Gothic A1 Heavy"/>
              </a:rPr>
              <a:t>을 활용한</a:t>
            </a:r>
            <a:endParaRPr lang="en-US" altLang="ko-KR" sz="8499" spc="-169" dirty="0" smtClean="0">
              <a:solidFill>
                <a:srgbClr val="0B3B7B"/>
              </a:solidFill>
              <a:ea typeface="Gothic A1 Heavy"/>
            </a:endParaRPr>
          </a:p>
          <a:p>
            <a:pPr>
              <a:lnSpc>
                <a:spcPts val="10624"/>
              </a:lnSpc>
            </a:pPr>
            <a:r>
              <a:rPr lang="ko-KR" altLang="en-US" sz="8499" spc="-169" dirty="0" smtClean="0">
                <a:solidFill>
                  <a:srgbClr val="0B3B7B"/>
                </a:solidFill>
                <a:ea typeface="Gothic A1 Heavy"/>
              </a:rPr>
              <a:t>차량 파손 금액 예측</a:t>
            </a:r>
            <a:endParaRPr lang="en-US" sz="8499" spc="-169" dirty="0" smtClean="0">
              <a:solidFill>
                <a:srgbClr val="0B3B7B"/>
              </a:solidFill>
              <a:ea typeface="Gothic A1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4920207"/>
            <a:ext cx="14134484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-150" dirty="0" smtClean="0">
                <a:solidFill>
                  <a:srgbClr val="0B3B7B"/>
                </a:solidFill>
                <a:ea typeface="Gothic A1 Ultra-Bold"/>
              </a:rPr>
              <a:t>2023</a:t>
            </a:r>
            <a:r>
              <a:rPr lang="ko-KR" altLang="en-US" sz="3000" spc="-150" dirty="0" smtClean="0">
                <a:solidFill>
                  <a:srgbClr val="0B3B7B"/>
                </a:solidFill>
                <a:ea typeface="Gothic A1 Ultra-Bold"/>
              </a:rPr>
              <a:t>년 인공지능 프로젝트</a:t>
            </a:r>
            <a:endParaRPr lang="en-US" sz="3000" spc="-150" dirty="0">
              <a:solidFill>
                <a:srgbClr val="0B3B7B"/>
              </a:solidFill>
              <a:ea typeface="Gothic A1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r>
              <a:rPr lang="en-US" sz="5500" spc="-220" dirty="0" smtClean="0">
                <a:solidFill>
                  <a:srgbClr val="1FA1E4"/>
                </a:solidFill>
                <a:ea typeface="Gothic A1 Ultra-Bold"/>
              </a:rPr>
              <a:t>(</a:t>
            </a:r>
            <a:r>
              <a:rPr lang="ko-KR" altLang="en-US" sz="5500" spc="-220" dirty="0" err="1" smtClean="0">
                <a:solidFill>
                  <a:srgbClr val="1FA1E4"/>
                </a:solidFill>
                <a:ea typeface="Gothic A1 Ultra-Bold"/>
              </a:rPr>
              <a:t>견적페이지</a:t>
            </a:r>
            <a:r>
              <a:rPr lang="en-US" altLang="ko-KR" sz="5500" spc="-220" dirty="0" smtClean="0">
                <a:solidFill>
                  <a:srgbClr val="1FA1E4"/>
                </a:solidFill>
                <a:ea typeface="Gothic A1 Ultra-Bold"/>
              </a:rPr>
              <a:t>)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7848600" cy="7915275"/>
          </a:xfrm>
          <a:prstGeom prst="rect">
            <a:avLst/>
          </a:prstGeom>
        </p:spPr>
      </p:pic>
      <p:sp>
        <p:nvSpPr>
          <p:cNvPr id="13" name="Freeform 23"/>
          <p:cNvSpPr/>
          <p:nvPr/>
        </p:nvSpPr>
        <p:spPr>
          <a:xfrm>
            <a:off x="3429000" y="4381500"/>
            <a:ext cx="2219975" cy="762000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5" name="꺾인 연결선 4"/>
          <p:cNvCxnSpPr/>
          <p:nvPr/>
        </p:nvCxnSpPr>
        <p:spPr>
          <a:xfrm flipV="1">
            <a:off x="5638800" y="2400300"/>
            <a:ext cx="4572000" cy="2514600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62" y="1833562"/>
            <a:ext cx="3190875" cy="1133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051" y="4027538"/>
            <a:ext cx="8408698" cy="284692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12200708" y="3192994"/>
            <a:ext cx="0" cy="9292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2"/>
          <p:cNvSpPr/>
          <p:nvPr/>
        </p:nvSpPr>
        <p:spPr>
          <a:xfrm>
            <a:off x="9283051" y="7277100"/>
            <a:ext cx="8553838" cy="1617590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휴대폰 번호와 자동차 번호를 넣어서 지난 내역을 조회하는 장면 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내용 비어있을 경우 내용을 입력하라는 </a:t>
            </a:r>
            <a:r>
              <a:rPr lang="ko-KR" altLang="en-US" dirty="0" err="1" smtClean="0"/>
              <a:t>예외처리가</a:t>
            </a:r>
            <a:r>
              <a:rPr lang="ko-KR" altLang="en-US" dirty="0" smtClean="0"/>
              <a:t> 발생합니다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274" y="1978390"/>
            <a:ext cx="3038475" cy="10668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13487400" y="2511790"/>
            <a:ext cx="1051560" cy="93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r>
              <a:rPr lang="en-US" sz="5500" spc="-220" dirty="0" smtClean="0">
                <a:solidFill>
                  <a:srgbClr val="1FA1E4"/>
                </a:solidFill>
                <a:ea typeface="Gothic A1 Ultra-Bold"/>
              </a:rPr>
              <a:t>(</a:t>
            </a:r>
            <a:r>
              <a:rPr lang="ko-KR" altLang="en-US" sz="5500" spc="-220" dirty="0" err="1" smtClean="0">
                <a:solidFill>
                  <a:srgbClr val="1FA1E4"/>
                </a:solidFill>
                <a:ea typeface="Gothic A1 Ultra-Bold"/>
              </a:rPr>
              <a:t>견적페이지</a:t>
            </a:r>
            <a:r>
              <a:rPr lang="en-US" altLang="ko-KR" sz="5500" spc="-220" dirty="0" smtClean="0">
                <a:solidFill>
                  <a:srgbClr val="1FA1E4"/>
                </a:solidFill>
                <a:ea typeface="Gothic A1 Ultra-Bold"/>
              </a:rPr>
              <a:t>)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7848600" cy="7915275"/>
          </a:xfrm>
          <a:prstGeom prst="rect">
            <a:avLst/>
          </a:prstGeom>
        </p:spPr>
      </p:pic>
      <p:sp>
        <p:nvSpPr>
          <p:cNvPr id="13" name="Freeform 23"/>
          <p:cNvSpPr/>
          <p:nvPr/>
        </p:nvSpPr>
        <p:spPr>
          <a:xfrm>
            <a:off x="3429000" y="5067300"/>
            <a:ext cx="1610375" cy="685800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5" name="꺾인 연결선 4"/>
          <p:cNvCxnSpPr/>
          <p:nvPr/>
        </p:nvCxnSpPr>
        <p:spPr>
          <a:xfrm flipV="1">
            <a:off x="5039375" y="2400300"/>
            <a:ext cx="5171425" cy="3088998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2"/>
          <p:cNvSpPr/>
          <p:nvPr/>
        </p:nvSpPr>
        <p:spPr>
          <a:xfrm>
            <a:off x="9283051" y="7277100"/>
            <a:ext cx="8553838" cy="1617590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/>
          </a:p>
          <a:p>
            <a:r>
              <a:rPr lang="ko-KR" altLang="en-US" dirty="0" smtClean="0"/>
              <a:t>이미지 파일을 선택 후 확인 버튼을 누르면 원본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스크래치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찌그러짐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파손 이미지가 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개가 슬라이더 형태로 나오게 되어있습니다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해당되는 파손 내용이 있을 시 위에 보이는 이미지처럼 주황색 형식으로 영역이 나오게 되고 없으면 아무 표시가 없습니다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26" name="직선 화살표 연결선 25"/>
          <p:cNvCxnSpPr>
            <a:endCxn id="10" idx="1"/>
          </p:cNvCxnSpPr>
          <p:nvPr/>
        </p:nvCxnSpPr>
        <p:spPr>
          <a:xfrm>
            <a:off x="3147508" y="4825212"/>
            <a:ext cx="5844092" cy="16659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93" y="1790700"/>
            <a:ext cx="2314575" cy="1076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460819"/>
            <a:ext cx="3086813" cy="30619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8413" y="3679839"/>
            <a:ext cx="3232375" cy="26239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7600" y="3735944"/>
            <a:ext cx="3033436" cy="26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r>
              <a:rPr lang="en-US" sz="5500" spc="-220" dirty="0" smtClean="0">
                <a:solidFill>
                  <a:srgbClr val="1FA1E4"/>
                </a:solidFill>
                <a:ea typeface="Gothic A1 Ultra-Bold"/>
              </a:rPr>
              <a:t>(</a:t>
            </a:r>
            <a:r>
              <a:rPr lang="ko-KR" altLang="en-US" sz="5500" spc="-220" dirty="0" err="1" smtClean="0">
                <a:solidFill>
                  <a:srgbClr val="1FA1E4"/>
                </a:solidFill>
                <a:ea typeface="Gothic A1 Ultra-Bold"/>
              </a:rPr>
              <a:t>견적페이지</a:t>
            </a:r>
            <a:r>
              <a:rPr lang="en-US" altLang="ko-KR" sz="5500" spc="-220" dirty="0" smtClean="0">
                <a:solidFill>
                  <a:srgbClr val="1FA1E4"/>
                </a:solidFill>
                <a:ea typeface="Gothic A1 Ultra-Bold"/>
              </a:rPr>
              <a:t>)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7848600" cy="7915275"/>
          </a:xfrm>
          <a:prstGeom prst="rect">
            <a:avLst/>
          </a:prstGeom>
        </p:spPr>
      </p:pic>
      <p:sp>
        <p:nvSpPr>
          <p:cNvPr id="13" name="Freeform 23"/>
          <p:cNvSpPr/>
          <p:nvPr/>
        </p:nvSpPr>
        <p:spPr>
          <a:xfrm>
            <a:off x="3429000" y="5067300"/>
            <a:ext cx="1610375" cy="685800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5" name="꺾인 연결선 4"/>
          <p:cNvCxnSpPr/>
          <p:nvPr/>
        </p:nvCxnSpPr>
        <p:spPr>
          <a:xfrm flipV="1">
            <a:off x="5039375" y="2400300"/>
            <a:ext cx="5171425" cy="3088998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2"/>
          <p:cNvSpPr/>
          <p:nvPr/>
        </p:nvSpPr>
        <p:spPr>
          <a:xfrm>
            <a:off x="8882741" y="6851715"/>
            <a:ext cx="8553838" cy="1617590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아래 테이블에는 앞에 보여준 이미지에 대한 예상 견적 내용이 나오게 되어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93" y="1790700"/>
            <a:ext cx="2314575" cy="1076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37" y="3566952"/>
            <a:ext cx="8777288" cy="1440080"/>
          </a:xfrm>
          <a:prstGeom prst="rect">
            <a:avLst/>
          </a:prstGeom>
        </p:spPr>
      </p:pic>
      <p:cxnSp>
        <p:nvCxnSpPr>
          <p:cNvPr id="19" name="꺾인 연결선 18"/>
          <p:cNvCxnSpPr/>
          <p:nvPr/>
        </p:nvCxnSpPr>
        <p:spPr>
          <a:xfrm rot="5400000" flipH="1" flipV="1">
            <a:off x="7786522" y="5114014"/>
            <a:ext cx="1656677" cy="1515481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r>
              <a:rPr lang="en-US" sz="5500" spc="-220" dirty="0" smtClean="0">
                <a:solidFill>
                  <a:srgbClr val="1FA1E4"/>
                </a:solidFill>
                <a:ea typeface="Gothic A1 Ultra-Bold"/>
              </a:rPr>
              <a:t>(</a:t>
            </a:r>
            <a:r>
              <a:rPr lang="ko-KR" altLang="en-US" sz="5500" spc="-220" dirty="0" err="1" smtClean="0">
                <a:solidFill>
                  <a:srgbClr val="1FA1E4"/>
                </a:solidFill>
                <a:ea typeface="Gothic A1 Ultra-Bold"/>
              </a:rPr>
              <a:t>견적페이지</a:t>
            </a:r>
            <a:r>
              <a:rPr lang="en-US" altLang="ko-KR" sz="5500" spc="-220" dirty="0" smtClean="0">
                <a:solidFill>
                  <a:srgbClr val="1FA1E4"/>
                </a:solidFill>
                <a:ea typeface="Gothic A1 Ultra-Bold"/>
              </a:rPr>
              <a:t>)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7848600" cy="7915275"/>
          </a:xfrm>
          <a:prstGeom prst="rect">
            <a:avLst/>
          </a:prstGeom>
        </p:spPr>
      </p:pic>
      <p:sp>
        <p:nvSpPr>
          <p:cNvPr id="13" name="Freeform 23"/>
          <p:cNvSpPr/>
          <p:nvPr/>
        </p:nvSpPr>
        <p:spPr>
          <a:xfrm>
            <a:off x="3429000" y="5067300"/>
            <a:ext cx="1610375" cy="685800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5" name="꺾인 연결선 4"/>
          <p:cNvCxnSpPr/>
          <p:nvPr/>
        </p:nvCxnSpPr>
        <p:spPr>
          <a:xfrm flipV="1">
            <a:off x="5039375" y="2400300"/>
            <a:ext cx="5171425" cy="3088998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2"/>
          <p:cNvSpPr/>
          <p:nvPr/>
        </p:nvSpPr>
        <p:spPr>
          <a:xfrm>
            <a:off x="8882741" y="6851715"/>
            <a:ext cx="8553838" cy="1617590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파일을 선택하지 않고 확인을 누르게 되면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Arial" pitchFamily="34" charset="0"/>
              </a:rPr>
              <a:t>SweetAlert2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예외처리가</a:t>
            </a:r>
            <a:r>
              <a:rPr lang="ko-KR" altLang="en-US" dirty="0" smtClean="0"/>
              <a:t> 발생하게 되어있습니다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137" y="1722269"/>
            <a:ext cx="2314575" cy="1133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175" y="2990695"/>
            <a:ext cx="55340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인공지능 처리 내용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800100"/>
            <a:ext cx="9284491" cy="9178745"/>
          </a:xfrm>
          <a:prstGeom prst="rect">
            <a:avLst/>
          </a:prstGeom>
        </p:spPr>
      </p:pic>
      <p:sp>
        <p:nvSpPr>
          <p:cNvPr id="32" name="Freeform 12"/>
          <p:cNvSpPr/>
          <p:nvPr/>
        </p:nvSpPr>
        <p:spPr>
          <a:xfrm>
            <a:off x="2440818" y="2431764"/>
            <a:ext cx="4660109" cy="1306074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Pretrained</a:t>
            </a:r>
            <a:r>
              <a:rPr lang="en-US" altLang="ko-KR" dirty="0" smtClean="0"/>
              <a:t> model</a:t>
            </a:r>
            <a:r>
              <a:rPr lang="ko-KR" altLang="en-US" dirty="0" smtClean="0"/>
              <a:t>을 불러오고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OPENCV </a:t>
            </a:r>
            <a:r>
              <a:rPr lang="ko-KR" altLang="en-US" dirty="0" smtClean="0"/>
              <a:t>기반으로 이미지를 불러오는 부분</a:t>
            </a:r>
            <a:endParaRPr lang="en-US" altLang="ko-KR" dirty="0" smtClean="0"/>
          </a:p>
        </p:txBody>
      </p:sp>
      <p:sp>
        <p:nvSpPr>
          <p:cNvPr id="33" name="Freeform 12"/>
          <p:cNvSpPr/>
          <p:nvPr/>
        </p:nvSpPr>
        <p:spPr>
          <a:xfrm>
            <a:off x="2440818" y="4176520"/>
            <a:ext cx="4660109" cy="1239928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이미지 분석을 위한 정규화를 처리하고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예측하는 부분</a:t>
            </a:r>
            <a:endParaRPr lang="en-US" altLang="ko-KR" dirty="0" smtClean="0"/>
          </a:p>
        </p:txBody>
      </p:sp>
      <p:sp>
        <p:nvSpPr>
          <p:cNvPr id="34" name="Freeform 12"/>
          <p:cNvSpPr/>
          <p:nvPr/>
        </p:nvSpPr>
        <p:spPr>
          <a:xfrm>
            <a:off x="2440818" y="6026048"/>
            <a:ext cx="4677526" cy="990600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예측 결과를 다시 이미지로 변환</a:t>
            </a:r>
            <a:endParaRPr lang="en-US" altLang="ko-KR" dirty="0" smtClean="0"/>
          </a:p>
        </p:txBody>
      </p:sp>
      <p:cxnSp>
        <p:nvCxnSpPr>
          <p:cNvPr id="35" name="꺾인 연결선 34"/>
          <p:cNvCxnSpPr/>
          <p:nvPr/>
        </p:nvCxnSpPr>
        <p:spPr>
          <a:xfrm flipV="1">
            <a:off x="7170951" y="2479574"/>
            <a:ext cx="2277849" cy="743187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23"/>
          <p:cNvSpPr/>
          <p:nvPr/>
        </p:nvSpPr>
        <p:spPr>
          <a:xfrm>
            <a:off x="9554014" y="1714500"/>
            <a:ext cx="7514786" cy="1715212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sp>
        <p:nvSpPr>
          <p:cNvPr id="39" name="Freeform 23"/>
          <p:cNvSpPr/>
          <p:nvPr/>
        </p:nvSpPr>
        <p:spPr>
          <a:xfrm>
            <a:off x="9554014" y="3486506"/>
            <a:ext cx="7514786" cy="4095394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40" name="꺾인 연결선 39"/>
          <p:cNvCxnSpPr/>
          <p:nvPr/>
        </p:nvCxnSpPr>
        <p:spPr>
          <a:xfrm>
            <a:off x="7118344" y="6496297"/>
            <a:ext cx="2435670" cy="1635663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23"/>
          <p:cNvSpPr/>
          <p:nvPr/>
        </p:nvSpPr>
        <p:spPr>
          <a:xfrm>
            <a:off x="9554014" y="7624542"/>
            <a:ext cx="7514786" cy="1252757"/>
          </a:xfrm>
          <a:custGeom>
            <a:avLst/>
            <a:gdLst/>
            <a:ahLst/>
            <a:cxnLst/>
            <a:rect l="l" t="t" r="r" b="b"/>
            <a:pathLst>
              <a:path w="4872485" h="136455">
                <a:moveTo>
                  <a:pt x="0" y="0"/>
                </a:moveTo>
                <a:lnTo>
                  <a:pt x="4872485" y="0"/>
                </a:lnTo>
                <a:lnTo>
                  <a:pt x="4872485" y="136455"/>
                </a:lnTo>
                <a:lnTo>
                  <a:pt x="0" y="136455"/>
                </a:lnTo>
                <a:close/>
              </a:path>
            </a:pathLst>
          </a:custGeom>
          <a:noFill/>
          <a:ln w="76200">
            <a:solidFill>
              <a:srgbClr val="00B0F0"/>
            </a:solidFill>
          </a:ln>
        </p:spPr>
      </p:sp>
      <p:cxnSp>
        <p:nvCxnSpPr>
          <p:cNvPr id="48" name="직선 화살표 연결선 47"/>
          <p:cNvCxnSpPr/>
          <p:nvPr/>
        </p:nvCxnSpPr>
        <p:spPr>
          <a:xfrm>
            <a:off x="7190468" y="4821429"/>
            <a:ext cx="2383063" cy="762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73" y="7439025"/>
            <a:ext cx="3267075" cy="2505075"/>
          </a:xfrm>
          <a:prstGeom prst="rect">
            <a:avLst/>
          </a:prstGeom>
        </p:spPr>
      </p:pic>
      <p:sp>
        <p:nvSpPr>
          <p:cNvPr id="56" name="Freeform 12"/>
          <p:cNvSpPr/>
          <p:nvPr/>
        </p:nvSpPr>
        <p:spPr>
          <a:xfrm>
            <a:off x="4624348" y="9131062"/>
            <a:ext cx="3376652" cy="813038"/>
          </a:xfrm>
          <a:custGeom>
            <a:avLst/>
            <a:gdLst/>
            <a:ahLst/>
            <a:cxnLst/>
            <a:rect l="l" t="t" r="r" b="b"/>
            <a:pathLst>
              <a:path w="2072855" h="509672">
                <a:moveTo>
                  <a:pt x="0" y="0"/>
                </a:moveTo>
                <a:lnTo>
                  <a:pt x="2072855" y="0"/>
                </a:lnTo>
                <a:lnTo>
                  <a:pt x="2072855" y="509672"/>
                </a:lnTo>
                <a:lnTo>
                  <a:pt x="0" y="509672"/>
                </a:lnTo>
                <a:close/>
              </a:path>
            </a:pathLst>
          </a:custGeom>
          <a:solidFill>
            <a:srgbClr val="F4F4F4"/>
          </a:solidFill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사용 라이브러리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감사합니다</a:t>
            </a:r>
          </a:p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2393639" y="7605902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41602" y="7605902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41405" y="7605902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93639" y="7643036"/>
            <a:ext cx="3004796" cy="3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 err="1" smtClean="0">
                <a:solidFill>
                  <a:srgbClr val="FFFFFF"/>
                </a:solidFill>
                <a:ea typeface="Gothic A1 Bold"/>
              </a:rPr>
              <a:t>전창섭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641602" y="7643036"/>
            <a:ext cx="3004796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 smtClean="0">
                <a:solidFill>
                  <a:srgbClr val="FFFFFF"/>
                </a:solidFill>
                <a:latin typeface="Gothic A1 Bold"/>
              </a:rPr>
              <a:t>김태권</a:t>
            </a:r>
            <a:endParaRPr lang="en-US" sz="2400" spc="120" dirty="0">
              <a:solidFill>
                <a:srgbClr val="FFFFFF"/>
              </a:solidFill>
              <a:latin typeface="Gothic A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041405" y="7643036"/>
            <a:ext cx="3004796" cy="3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 smtClean="0">
                <a:solidFill>
                  <a:srgbClr val="FFFFFF"/>
                </a:solidFill>
                <a:ea typeface="Gothic A1 Bold"/>
              </a:rPr>
              <a:t>안철주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팀원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393639" y="8254700"/>
            <a:ext cx="300479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ko-KR" altLang="en-US" sz="1800" dirty="0" smtClean="0">
                <a:solidFill>
                  <a:srgbClr val="494949"/>
                </a:solidFill>
                <a:ea typeface="Gothic A1 Medium"/>
              </a:rPr>
              <a:t>인공지능 작업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41602" y="8242935"/>
            <a:ext cx="300479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smtClean="0">
                <a:solidFill>
                  <a:srgbClr val="494949"/>
                </a:solidFill>
                <a:ea typeface="Gothic A1 Medium"/>
              </a:rPr>
              <a:t>DB </a:t>
            </a:r>
            <a:r>
              <a:rPr lang="ko-KR" altLang="en-US" sz="1800" dirty="0" smtClean="0">
                <a:solidFill>
                  <a:srgbClr val="494949"/>
                </a:solidFill>
                <a:ea typeface="Gothic A1 Medium"/>
              </a:rPr>
              <a:t>설계 및 </a:t>
            </a:r>
            <a:r>
              <a:rPr lang="en-US" altLang="ko-KR" sz="1800" dirty="0" smtClean="0">
                <a:solidFill>
                  <a:srgbClr val="494949"/>
                </a:solidFill>
                <a:ea typeface="Gothic A1 Medium"/>
              </a:rPr>
              <a:t>Django </a:t>
            </a:r>
            <a:r>
              <a:rPr lang="ko-KR" altLang="en-US" sz="1800" dirty="0" smtClean="0">
                <a:solidFill>
                  <a:srgbClr val="494949"/>
                </a:solidFill>
                <a:ea typeface="Gothic A1 Medium"/>
              </a:rPr>
              <a:t>서버 구축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041405" y="8254700"/>
            <a:ext cx="300479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altLang="ko-KR" sz="1800" dirty="0" smtClean="0">
                <a:solidFill>
                  <a:srgbClr val="494949"/>
                </a:solidFill>
                <a:ea typeface="Gothic A1 Medium"/>
              </a:rPr>
              <a:t>UI </a:t>
            </a:r>
            <a:r>
              <a:rPr lang="ko-KR" altLang="en-US" sz="1800" dirty="0" smtClean="0">
                <a:solidFill>
                  <a:srgbClr val="494949"/>
                </a:solidFill>
                <a:ea typeface="Gothic A1 Medium"/>
              </a:rPr>
              <a:t>및 홈페이지 기능 작업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2393639" y="874135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7641602" y="874135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3041405" y="874135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50" name="Picture 2" descr="사람 - 무료 사회적인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41" y="323063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사람 - 무료 사회적인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3063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사람 - 무료 사회적인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23063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306977" y="567978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ea typeface="Gothic A1 Ultra-Bold"/>
              </a:rPr>
              <a:t>제작동기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5236874"/>
            <a:ext cx="660957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19">
                <a:solidFill>
                  <a:srgbClr val="1FA1E4"/>
                </a:solidFill>
                <a:ea typeface="Gothic A1 Ultra-Bold"/>
              </a:rPr>
              <a:t>목표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3629" y="2196764"/>
            <a:ext cx="7870371" cy="1935161"/>
            <a:chOff x="0" y="0"/>
            <a:chExt cx="2072855" cy="509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3629" y="6398924"/>
            <a:ext cx="7870371" cy="1935161"/>
            <a:chOff x="0" y="0"/>
            <a:chExt cx="2072855" cy="5096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22108" y="2370511"/>
            <a:ext cx="7340264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altLang="ko-KR" spc="-44" dirty="0" smtClean="0">
              <a:solidFill>
                <a:srgbClr val="494949"/>
              </a:solidFill>
              <a:ea typeface="Gothic A1 Medium"/>
            </a:endParaRPr>
          </a:p>
          <a:p>
            <a:pPr algn="just">
              <a:lnSpc>
                <a:spcPts val="2520"/>
              </a:lnSpc>
            </a:pPr>
            <a:r>
              <a:rPr lang="ko-KR" altLang="en-US" spc="-44" dirty="0" smtClean="0">
                <a:solidFill>
                  <a:srgbClr val="494949"/>
                </a:solidFill>
                <a:ea typeface="Gothic A1 Medium"/>
              </a:rPr>
              <a:t>자동차 사고가 나면 차량 손상은 불가피한 상황입니다</a:t>
            </a:r>
            <a:r>
              <a:rPr lang="en-US" altLang="ko-KR" spc="-44" dirty="0" smtClean="0">
                <a:solidFill>
                  <a:srgbClr val="494949"/>
                </a:solidFill>
                <a:ea typeface="Gothic A1 Medium"/>
              </a:rPr>
              <a:t>.</a:t>
            </a:r>
          </a:p>
          <a:p>
            <a:pPr algn="just">
              <a:lnSpc>
                <a:spcPts val="2520"/>
              </a:lnSpc>
            </a:pPr>
            <a:r>
              <a:rPr lang="ko-KR" altLang="en-US" spc="-44" dirty="0" smtClean="0">
                <a:solidFill>
                  <a:srgbClr val="494949"/>
                </a:solidFill>
                <a:ea typeface="Gothic A1 Medium"/>
              </a:rPr>
              <a:t>사고가 난 후 수리 시 과한 가격으로 수리를 하게 될 수 있습니다</a:t>
            </a:r>
            <a:r>
              <a:rPr lang="en-US" altLang="ko-KR" spc="-44" dirty="0" smtClean="0">
                <a:solidFill>
                  <a:srgbClr val="494949"/>
                </a:solidFill>
                <a:ea typeface="Gothic A1 Medium"/>
              </a:rPr>
              <a:t>.</a:t>
            </a:r>
          </a:p>
          <a:p>
            <a:pPr algn="just">
              <a:lnSpc>
                <a:spcPts val="2520"/>
              </a:lnSpc>
            </a:pPr>
            <a:r>
              <a:rPr lang="ko-KR" altLang="en-US" spc="-44" dirty="0" smtClean="0">
                <a:solidFill>
                  <a:srgbClr val="494949"/>
                </a:solidFill>
                <a:ea typeface="Gothic A1 Medium"/>
              </a:rPr>
              <a:t>그걸 줄이기 위해 객관적인 금액을 파악하고자 만들어진 프로젝트입니다</a:t>
            </a:r>
            <a:r>
              <a:rPr lang="en-US" altLang="ko-KR" spc="-44" dirty="0" smtClean="0">
                <a:solidFill>
                  <a:srgbClr val="494949"/>
                </a:solidFill>
                <a:ea typeface="Gothic A1 Medium"/>
              </a:rPr>
              <a:t>.</a:t>
            </a:r>
          </a:p>
          <a:p>
            <a:pPr algn="just">
              <a:lnSpc>
                <a:spcPts val="2520"/>
              </a:lnSpc>
            </a:pP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22108" y="6570521"/>
            <a:ext cx="734026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endParaRPr lang="en-US" altLang="ko-KR" dirty="0" smtClean="0"/>
          </a:p>
          <a:p>
            <a:pPr algn="just">
              <a:lnSpc>
                <a:spcPts val="2520"/>
              </a:lnSpc>
            </a:pPr>
            <a:r>
              <a:rPr lang="ko-KR" altLang="en-US" dirty="0" smtClean="0"/>
              <a:t>인공지능 </a:t>
            </a:r>
            <a:r>
              <a:rPr lang="ko-KR" altLang="en-US" dirty="0"/>
              <a:t>기술을 활용하여 자동차 사고 후의 차량 파손 상황을 정확하게 분석하고</a:t>
            </a:r>
            <a:r>
              <a:rPr lang="en-US" altLang="ko-KR" dirty="0"/>
              <a:t>, MASKRCNN </a:t>
            </a:r>
            <a:r>
              <a:rPr lang="ko-KR" altLang="en-US" dirty="0"/>
              <a:t>및 </a:t>
            </a:r>
            <a:r>
              <a:rPr lang="en-US" altLang="ko-KR" dirty="0"/>
              <a:t>UNET </a:t>
            </a:r>
            <a:r>
              <a:rPr lang="ko-KR" altLang="en-US" dirty="0"/>
              <a:t>모델을 통해 차량 파손을 </a:t>
            </a:r>
            <a:r>
              <a:rPr lang="ko-KR" altLang="en-US" dirty="0" err="1"/>
              <a:t>시각화하며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algn="just">
              <a:lnSpc>
                <a:spcPts val="2520"/>
              </a:lnSpc>
            </a:pPr>
            <a:r>
              <a:rPr lang="ko-KR" altLang="en-US" dirty="0" smtClean="0"/>
              <a:t>해당 </a:t>
            </a:r>
            <a:r>
              <a:rPr lang="ko-KR" altLang="en-US" dirty="0"/>
              <a:t>파손에 대한 예상 수리 비용을 </a:t>
            </a:r>
            <a:r>
              <a:rPr lang="ko-KR" altLang="en-US" dirty="0" smtClean="0"/>
              <a:t>예측하는 것</a:t>
            </a:r>
            <a:endParaRPr lang="en-US" sz="1800" spc="-44" dirty="0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68783" y="4065591"/>
            <a:ext cx="4168745" cy="2678109"/>
            <a:chOff x="0" y="0"/>
            <a:chExt cx="5558326" cy="3570811"/>
          </a:xfrm>
        </p:grpSpPr>
        <p:grpSp>
          <p:nvGrpSpPr>
            <p:cNvPr id="3" name="Group 3"/>
            <p:cNvGrpSpPr/>
            <p:nvPr/>
          </p:nvGrpSpPr>
          <p:grpSpPr>
            <a:xfrm>
              <a:off x="1494" y="0"/>
              <a:ext cx="5556833" cy="939796"/>
              <a:chOff x="0" y="0"/>
              <a:chExt cx="1097646" cy="18563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494" y="990596"/>
              <a:ext cx="5556833" cy="2580215"/>
              <a:chOff x="0" y="0"/>
              <a:chExt cx="1097646" cy="5096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7059067" y="4065591"/>
            <a:ext cx="4168745" cy="2678109"/>
            <a:chOff x="0" y="0"/>
            <a:chExt cx="5558326" cy="3570811"/>
          </a:xfrm>
        </p:grpSpPr>
        <p:grpSp>
          <p:nvGrpSpPr>
            <p:cNvPr id="19" name="Group 19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650472" y="4065591"/>
            <a:ext cx="4168745" cy="2678109"/>
            <a:chOff x="0" y="0"/>
            <a:chExt cx="5558326" cy="3570811"/>
          </a:xfrm>
        </p:grpSpPr>
        <p:grpSp>
          <p:nvGrpSpPr>
            <p:cNvPr id="35" name="Group 35"/>
            <p:cNvGrpSpPr/>
            <p:nvPr/>
          </p:nvGrpSpPr>
          <p:grpSpPr>
            <a:xfrm>
              <a:off x="747" y="0"/>
              <a:ext cx="5556833" cy="939796"/>
              <a:chOff x="0" y="0"/>
              <a:chExt cx="1097646" cy="185639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7646" cy="185639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185639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185639"/>
                    </a:lnTo>
                    <a:lnTo>
                      <a:pt x="0" y="185639"/>
                    </a:ln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747" y="990596"/>
              <a:ext cx="5556833" cy="2580215"/>
              <a:chOff x="0" y="0"/>
              <a:chExt cx="1097646" cy="509672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97646" cy="509672"/>
              </a:xfrm>
              <a:custGeom>
                <a:avLst/>
                <a:gdLst/>
                <a:ahLst/>
                <a:cxnLst/>
                <a:rect l="l" t="t" r="r" b="b"/>
                <a:pathLst>
                  <a:path w="1097646" h="509672">
                    <a:moveTo>
                      <a:pt x="0" y="0"/>
                    </a:moveTo>
                    <a:lnTo>
                      <a:pt x="1097646" y="0"/>
                    </a:lnTo>
                    <a:lnTo>
                      <a:pt x="1097646" y="509672"/>
                    </a:lnTo>
                    <a:lnTo>
                      <a:pt x="0" y="50967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1" name="AutoShape 41"/>
            <p:cNvSpPr/>
            <p:nvPr/>
          </p:nvSpPr>
          <p:spPr>
            <a:xfrm>
              <a:off x="0" y="3520011"/>
              <a:ext cx="5558326" cy="0"/>
            </a:xfrm>
            <a:prstGeom prst="line">
              <a:avLst/>
            </a:prstGeom>
            <a:ln w="508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0" name="Group 50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3" name="AutoShape 53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54"/>
          <p:cNvSpPr txBox="1"/>
          <p:nvPr/>
        </p:nvSpPr>
        <p:spPr>
          <a:xfrm>
            <a:off x="2648497" y="4181806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600" spc="-104" dirty="0" smtClean="0">
                <a:solidFill>
                  <a:srgbClr val="FFFFFF"/>
                </a:solidFill>
                <a:ea typeface="Gothic A1 Ultra-Bold"/>
              </a:rPr>
              <a:t>사고 이미지 분석</a:t>
            </a:r>
            <a:endParaRPr lang="en-US" sz="2600" spc="-104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647937" y="5229629"/>
            <a:ext cx="381043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altLang="ko-KR" sz="1900" spc="-19" dirty="0" smtClean="0">
                <a:solidFill>
                  <a:srgbClr val="494949"/>
                </a:solidFill>
                <a:ea typeface="Gothic A1 Medium"/>
              </a:rPr>
              <a:t>UNET</a:t>
            </a:r>
            <a:r>
              <a:rPr lang="ko-KR" altLang="en-US" sz="1900" spc="-19" dirty="0" smtClean="0">
                <a:solidFill>
                  <a:srgbClr val="494949"/>
                </a:solidFill>
                <a:ea typeface="Gothic A1 Medium"/>
              </a:rPr>
              <a:t>기반의 학습된 모델을 기반으로</a:t>
            </a:r>
            <a:endParaRPr lang="en-US" altLang="ko-KR" sz="1900" spc="-19" dirty="0" smtClean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ea typeface="Gothic A1 Medium"/>
              </a:rPr>
              <a:t>사고 이미지를 분석</a:t>
            </a:r>
            <a:endParaRPr lang="en-US" altLang="ko-KR" sz="1900" spc="-19" dirty="0" smtClean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7238782" y="4181806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600" spc="-104" dirty="0" smtClean="0">
                <a:solidFill>
                  <a:srgbClr val="FFFFFF"/>
                </a:solidFill>
                <a:ea typeface="Gothic A1 Ultra-Bold"/>
              </a:rPr>
              <a:t>데이터베이스 저장</a:t>
            </a:r>
            <a:endParaRPr lang="en-US" sz="2600" spc="-104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7238782" y="5250083"/>
            <a:ext cx="3810437" cy="70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latin typeface="Gothic A1 Medium"/>
              </a:rPr>
              <a:t>분석된 결과를 </a:t>
            </a:r>
            <a:endParaRPr lang="en-US" altLang="ko-KR" sz="1900" spc="-19" dirty="0" smtClean="0">
              <a:solidFill>
                <a:srgbClr val="494949"/>
              </a:solidFill>
              <a:latin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latin typeface="Gothic A1 Medium"/>
              </a:rPr>
              <a:t>데이터베이스에 저장</a:t>
            </a:r>
            <a:endParaRPr lang="en-US" sz="1900" spc="-19" dirty="0">
              <a:solidFill>
                <a:srgbClr val="494949"/>
              </a:solidFill>
              <a:latin typeface="Gothic A1 Medium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1829066" y="4181806"/>
            <a:ext cx="381043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ko-KR" altLang="en-US" sz="2600" spc="-104" dirty="0" smtClean="0">
                <a:solidFill>
                  <a:srgbClr val="FFFFFF"/>
                </a:solidFill>
                <a:ea typeface="Gothic A1 Ultra-Bold"/>
              </a:rPr>
              <a:t>이미지 시각화</a:t>
            </a:r>
            <a:endParaRPr lang="en-US" sz="2600" spc="-104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1829066" y="5043680"/>
            <a:ext cx="3810437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ea typeface="Gothic A1 Medium"/>
              </a:rPr>
              <a:t>인공지능을 적용한 이미지의</a:t>
            </a:r>
            <a:endParaRPr lang="en-US" altLang="ko-KR" sz="1900" spc="-19" dirty="0" smtClean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ea typeface="Gothic A1 Medium"/>
              </a:rPr>
              <a:t>파손 상황을 시각화 한 후</a:t>
            </a:r>
            <a:endParaRPr lang="en-US" altLang="ko-KR" sz="1900" spc="-19" dirty="0" smtClean="0">
              <a:solidFill>
                <a:srgbClr val="494949"/>
              </a:solidFill>
              <a:ea typeface="Gothic A1 Medium"/>
            </a:endParaRPr>
          </a:p>
          <a:p>
            <a:pPr algn="ctr">
              <a:lnSpc>
                <a:spcPts val="2945"/>
              </a:lnSpc>
            </a:pPr>
            <a:r>
              <a:rPr lang="ko-KR" altLang="en-US" sz="1900" spc="-19" dirty="0" smtClean="0">
                <a:solidFill>
                  <a:srgbClr val="494949"/>
                </a:solidFill>
                <a:ea typeface="Gothic A1 Medium"/>
              </a:rPr>
              <a:t>예상 수리비용 예측</a:t>
            </a:r>
            <a:endParaRPr lang="en-US" altLang="ko-KR" sz="1900" spc="-19" dirty="0" smtClean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프로젝트 개요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817597" y="5994460"/>
            <a:ext cx="4038600" cy="2637978"/>
            <a:chOff x="0" y="0"/>
            <a:chExt cx="2004750" cy="4856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7597" y="5526558"/>
            <a:ext cx="4038600" cy="481014"/>
            <a:chOff x="0" y="0"/>
            <a:chExt cx="2004750" cy="1840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07997" y="5595296"/>
            <a:ext cx="523918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600" u="sng" spc="-65" dirty="0" err="1" smtClean="0">
                <a:solidFill>
                  <a:srgbClr val="FFFFFF"/>
                </a:solidFill>
                <a:ea typeface="Gothic A1 Ultra-Bold"/>
              </a:rPr>
              <a:t>웹서비스</a:t>
            </a:r>
            <a:endParaRPr lang="en-US" sz="2600" u="sng" spc="-65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817597" y="8632438"/>
            <a:ext cx="4038600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1" name="Picture 4" descr="Getting Started With Django web framework - Knoldus Blo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03" y="6337397"/>
            <a:ext cx="728502" cy="4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827860" y="6364999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Django 4.2.3</a:t>
            </a:r>
            <a:endParaRPr lang="ko-KR" altLang="en-US" sz="20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33" name="Picture 6" descr="Tailwind CSS (NextJs환경에서 사용하기)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30977" r="7030" b="35834"/>
          <a:stretch/>
        </p:blipFill>
        <p:spPr bwMode="auto">
          <a:xfrm>
            <a:off x="1155143" y="6906375"/>
            <a:ext cx="762819" cy="14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860517" y="6790515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Tailwind </a:t>
            </a:r>
            <a:r>
              <a:rPr lang="en-US" altLang="ko-KR" sz="2000" b="1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css</a:t>
            </a:r>
            <a:endParaRPr lang="ko-KR" altLang="en-US" sz="20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35" name="Picture 8" descr="HTML 이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21252"/>
          <a:stretch/>
        </p:blipFill>
        <p:spPr bwMode="auto">
          <a:xfrm>
            <a:off x="1189460" y="7255236"/>
            <a:ext cx="728502" cy="2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860517" y="7190625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HTML,CSS</a:t>
            </a:r>
            <a:endParaRPr lang="ko-KR" altLang="en-US" sz="20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026" name="Picture 2" descr="컴퓨터 모니터와 인터넷 브라우저 창을 화면에 표시합니다. 플랫 스타일의 웹 브라우저 빈 템플릿. | 프리미엄 벡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t="16418" r="11279" b="27887"/>
          <a:stretch/>
        </p:blipFill>
        <p:spPr bwMode="auto">
          <a:xfrm>
            <a:off x="817597" y="2970430"/>
            <a:ext cx="4038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2"/>
          <p:cNvGrpSpPr/>
          <p:nvPr/>
        </p:nvGrpSpPr>
        <p:grpSpPr>
          <a:xfrm>
            <a:off x="9276541" y="5994460"/>
            <a:ext cx="4038600" cy="2637978"/>
            <a:chOff x="0" y="0"/>
            <a:chExt cx="2004750" cy="485617"/>
          </a:xfrm>
        </p:grpSpPr>
        <p:sp>
          <p:nvSpPr>
            <p:cNvPr id="126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27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grpSp>
        <p:nvGrpSpPr>
          <p:cNvPr id="114" name="Group 5"/>
          <p:cNvGrpSpPr/>
          <p:nvPr/>
        </p:nvGrpSpPr>
        <p:grpSpPr>
          <a:xfrm>
            <a:off x="9276541" y="5526558"/>
            <a:ext cx="4038600" cy="481014"/>
            <a:chOff x="0" y="0"/>
            <a:chExt cx="2004750" cy="184058"/>
          </a:xfrm>
        </p:grpSpPr>
        <p:sp>
          <p:nvSpPr>
            <p:cNvPr id="124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25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sp>
        <p:nvSpPr>
          <p:cNvPr id="115" name="TextBox 21"/>
          <p:cNvSpPr txBox="1"/>
          <p:nvPr/>
        </p:nvSpPr>
        <p:spPr>
          <a:xfrm>
            <a:off x="8666941" y="5595296"/>
            <a:ext cx="523918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600" u="sng" spc="-65" dirty="0" smtClean="0">
                <a:solidFill>
                  <a:srgbClr val="FFFFFF"/>
                </a:solidFill>
                <a:ea typeface="Gothic A1 Ultra-Bold"/>
              </a:rPr>
              <a:t>데이터베이스</a:t>
            </a:r>
            <a:endParaRPr lang="en-US" sz="2600" u="sng" spc="-65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116" name="AutoShape 28"/>
          <p:cNvSpPr/>
          <p:nvPr/>
        </p:nvSpPr>
        <p:spPr>
          <a:xfrm>
            <a:off x="9276541" y="8632438"/>
            <a:ext cx="4038600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0484128" y="6359935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MYSQL</a:t>
            </a:r>
            <a:endParaRPr lang="ko-KR" altLang="en-US" sz="2000" b="1" u="sng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23" name="Picture 2" descr="컴퓨터 모니터와 인터넷 브라우저 창을 화면에 표시합니다. 플랫 스타일의 웹 브라우저 빈 템플릿. | 프리미엄 벡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t="16418" r="11279" b="27887"/>
          <a:stretch/>
        </p:blipFill>
        <p:spPr bwMode="auto">
          <a:xfrm>
            <a:off x="9276541" y="2970430"/>
            <a:ext cx="4038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2"/>
          <p:cNvGrpSpPr/>
          <p:nvPr/>
        </p:nvGrpSpPr>
        <p:grpSpPr>
          <a:xfrm>
            <a:off x="5047069" y="5994460"/>
            <a:ext cx="4038600" cy="2637978"/>
            <a:chOff x="0" y="0"/>
            <a:chExt cx="2004750" cy="485617"/>
          </a:xfrm>
        </p:grpSpPr>
        <p:sp>
          <p:nvSpPr>
            <p:cNvPr id="142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43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0" name="Group 5"/>
          <p:cNvGrpSpPr/>
          <p:nvPr/>
        </p:nvGrpSpPr>
        <p:grpSpPr>
          <a:xfrm>
            <a:off x="5047069" y="5526558"/>
            <a:ext cx="4038600" cy="481014"/>
            <a:chOff x="0" y="0"/>
            <a:chExt cx="2004750" cy="184058"/>
          </a:xfrm>
        </p:grpSpPr>
        <p:sp>
          <p:nvSpPr>
            <p:cNvPr id="140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41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1" name="TextBox 21"/>
          <p:cNvSpPr txBox="1"/>
          <p:nvPr/>
        </p:nvSpPr>
        <p:spPr>
          <a:xfrm>
            <a:off x="4437469" y="5595296"/>
            <a:ext cx="5239188" cy="40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ko-KR" altLang="en-US" sz="2600" spc="-65" dirty="0" smtClean="0">
                <a:solidFill>
                  <a:srgbClr val="FFFFFF"/>
                </a:solidFill>
                <a:ea typeface="Gothic A1 Ultra-Bold"/>
              </a:rPr>
              <a:t>인공지능</a:t>
            </a:r>
            <a:endParaRPr lang="en-US" sz="2600" spc="-65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132" name="AutoShape 28"/>
          <p:cNvSpPr/>
          <p:nvPr/>
        </p:nvSpPr>
        <p:spPr>
          <a:xfrm>
            <a:off x="5047069" y="8632438"/>
            <a:ext cx="4038600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9" name="Picture 2" descr="컴퓨터 모니터와 인터넷 브라우저 창을 화면에 표시합니다. 플랫 스타일의 웹 브라우저 빈 템플릿. | 프리미엄 벡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t="16418" r="11279" b="27887"/>
          <a:stretch/>
        </p:blipFill>
        <p:spPr bwMode="auto">
          <a:xfrm>
            <a:off x="5047069" y="2970430"/>
            <a:ext cx="4038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2"/>
          <p:cNvGrpSpPr/>
          <p:nvPr/>
        </p:nvGrpSpPr>
        <p:grpSpPr>
          <a:xfrm>
            <a:off x="13506012" y="5994460"/>
            <a:ext cx="4038600" cy="2637978"/>
            <a:chOff x="0" y="0"/>
            <a:chExt cx="2004750" cy="485617"/>
          </a:xfrm>
        </p:grpSpPr>
        <p:sp>
          <p:nvSpPr>
            <p:cNvPr id="158" name="Freeform 3"/>
            <p:cNvSpPr/>
            <p:nvPr/>
          </p:nvSpPr>
          <p:spPr>
            <a:xfrm>
              <a:off x="0" y="0"/>
              <a:ext cx="2004750" cy="485617"/>
            </a:xfrm>
            <a:custGeom>
              <a:avLst/>
              <a:gdLst/>
              <a:ahLst/>
              <a:cxnLst/>
              <a:rect l="l" t="t" r="r" b="b"/>
              <a:pathLst>
                <a:path w="2004750" h="485617">
                  <a:moveTo>
                    <a:pt x="0" y="0"/>
                  </a:moveTo>
                  <a:lnTo>
                    <a:pt x="2004750" y="0"/>
                  </a:lnTo>
                  <a:lnTo>
                    <a:pt x="2004750" y="485617"/>
                  </a:lnTo>
                  <a:lnTo>
                    <a:pt x="0" y="48561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9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grpSp>
        <p:nvGrpSpPr>
          <p:cNvPr id="146" name="Group 5"/>
          <p:cNvGrpSpPr/>
          <p:nvPr/>
        </p:nvGrpSpPr>
        <p:grpSpPr>
          <a:xfrm>
            <a:off x="13506012" y="5526558"/>
            <a:ext cx="4038600" cy="481014"/>
            <a:chOff x="0" y="0"/>
            <a:chExt cx="2004750" cy="184058"/>
          </a:xfrm>
        </p:grpSpPr>
        <p:sp>
          <p:nvSpPr>
            <p:cNvPr id="156" name="Freeform 6"/>
            <p:cNvSpPr/>
            <p:nvPr/>
          </p:nvSpPr>
          <p:spPr>
            <a:xfrm>
              <a:off x="0" y="0"/>
              <a:ext cx="2004750" cy="184058"/>
            </a:xfrm>
            <a:custGeom>
              <a:avLst/>
              <a:gdLst/>
              <a:ahLst/>
              <a:cxnLst/>
              <a:rect l="l" t="t" r="r" b="b"/>
              <a:pathLst>
                <a:path w="2004750" h="184058">
                  <a:moveTo>
                    <a:pt x="0" y="0"/>
                  </a:moveTo>
                  <a:lnTo>
                    <a:pt x="2004750" y="0"/>
                  </a:lnTo>
                  <a:lnTo>
                    <a:pt x="2004750" y="184058"/>
                  </a:lnTo>
                  <a:lnTo>
                    <a:pt x="0" y="184058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5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u="sng"/>
            </a:p>
          </p:txBody>
        </p:sp>
      </p:grpSp>
      <p:sp>
        <p:nvSpPr>
          <p:cNvPr id="147" name="TextBox 21"/>
          <p:cNvSpPr txBox="1"/>
          <p:nvPr/>
        </p:nvSpPr>
        <p:spPr>
          <a:xfrm>
            <a:off x="12896412" y="5595296"/>
            <a:ext cx="523918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altLang="ko-KR" sz="2600" u="sng" spc="-65" dirty="0" smtClean="0">
                <a:solidFill>
                  <a:srgbClr val="FFFFFF"/>
                </a:solidFill>
                <a:ea typeface="Gothic A1 Ultra-Bold"/>
              </a:rPr>
              <a:t>UI/UX</a:t>
            </a:r>
            <a:endParaRPr lang="en-US" sz="2600" u="sng" spc="-65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148" name="AutoShape 28"/>
          <p:cNvSpPr/>
          <p:nvPr/>
        </p:nvSpPr>
        <p:spPr>
          <a:xfrm>
            <a:off x="13506012" y="8632438"/>
            <a:ext cx="4038600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5" name="Picture 2" descr="컴퓨터 모니터와 인터넷 브라우저 창을 화면에 표시합니다. 플랫 스타일의 웹 브라우저 빈 템플릿. | 프리미엄 벡터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t="16418" r="11279" b="27887"/>
          <a:stretch/>
        </p:blipFill>
        <p:spPr bwMode="auto">
          <a:xfrm>
            <a:off x="13506012" y="2970430"/>
            <a:ext cx="4038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0" descr="GitHub - tensorflow/tensorflow: An Open Source Machine Learning Framework  for Every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24376" r="8278" b="24168"/>
          <a:stretch/>
        </p:blipFill>
        <p:spPr bwMode="auto">
          <a:xfrm>
            <a:off x="5381359" y="6239167"/>
            <a:ext cx="812096" cy="16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6176608" y="6120742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Tensorflow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62" name="Picture 12" descr="PyTorch] class로 생성된 model의 layer, weights 접근법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17560" r="4415" b="17146"/>
          <a:stretch/>
        </p:blipFill>
        <p:spPr bwMode="auto">
          <a:xfrm>
            <a:off x="5302353" y="6610470"/>
            <a:ext cx="914451" cy="3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6176608" y="6574661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PyTorch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64" name="Picture 14" descr="Home - Keras Document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11" y="7039319"/>
            <a:ext cx="914451" cy="26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6176608" y="6996171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Keras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66" name="Picture 18" descr="La función plot | Interactive Chao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84" b="38828"/>
          <a:stretch/>
        </p:blipFill>
        <p:spPr bwMode="auto">
          <a:xfrm>
            <a:off x="5240955" y="7482229"/>
            <a:ext cx="986607" cy="2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6193455" y="7396281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Matplotlib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68" name="Picture 20" descr="OpenCV] SURF 알고리즘 환경 세팅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7" b="15247"/>
          <a:stretch/>
        </p:blipFill>
        <p:spPr bwMode="auto">
          <a:xfrm>
            <a:off x="5240955" y="7840030"/>
            <a:ext cx="952500" cy="33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6191082" y="7817791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OpenCV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11" name="AutoShape 4" descr="MySQL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5" name="AutoShape 8" descr="MySQL - 나무위키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호스팅된 MySQL - Amazon RDS for MySQL - AW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984" y="6331680"/>
            <a:ext cx="686543" cy="3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6" descr="design de logotipo de carta erd em fundo preto. conceito de logotipo de  carta de iniciais criativas erd. design de carta. 9219608 Vetor no Vecteezy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34413" r="8109" b="34460"/>
          <a:stretch/>
        </p:blipFill>
        <p:spPr bwMode="auto">
          <a:xfrm>
            <a:off x="9684984" y="6867482"/>
            <a:ext cx="837193" cy="31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0478688" y="6837658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Erdcloud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13837713" y="6389417"/>
            <a:ext cx="846203" cy="137302"/>
            <a:chOff x="8978257" y="4319508"/>
            <a:chExt cx="1848643" cy="299954"/>
          </a:xfrm>
        </p:grpSpPr>
        <p:pic>
          <p:nvPicPr>
            <p:cNvPr id="187" name="Picture 28" descr="UI 설계] 화면 설계 툴 KAKAO oven 사용법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4" t="15528" r="11332" b="31067"/>
            <a:stretch/>
          </p:blipFill>
          <p:spPr bwMode="auto">
            <a:xfrm>
              <a:off x="8978257" y="4319508"/>
              <a:ext cx="427729" cy="299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8" descr="UI 설계] 화면 설계 툴 KAKAO oven 사용법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4" t="74832" r="11332" b="11292"/>
            <a:stretch/>
          </p:blipFill>
          <p:spPr bwMode="auto">
            <a:xfrm>
              <a:off x="9416972" y="4337256"/>
              <a:ext cx="1409928" cy="25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4683916" y="6217598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KakaoOven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90" name="Picture 30" descr="CSS SVG Vector Logos - Vector Logo Zone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11107" r="5832" b="12847"/>
          <a:stretch/>
        </p:blipFill>
        <p:spPr bwMode="auto">
          <a:xfrm>
            <a:off x="13830206" y="6704439"/>
            <a:ext cx="819224" cy="3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4704421" y="6640853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CSS 3.0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92" name="Picture 32" descr="jQuery Basics | PoiemaWeb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26844" r="3905" b="22945"/>
          <a:stretch/>
        </p:blipFill>
        <p:spPr bwMode="auto">
          <a:xfrm>
            <a:off x="13798805" y="7157274"/>
            <a:ext cx="883467" cy="2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4704421" y="7082429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jQuery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194" name="Picture 34" descr="sweetalert2 - npm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157" y="7493979"/>
            <a:ext cx="768115" cy="3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9FCAD451-0E2A-441B-958F-665B3746DBB6}"/>
              </a:ext>
            </a:extLst>
          </p:cNvPr>
          <p:cNvSpPr txBox="1"/>
          <p:nvPr/>
        </p:nvSpPr>
        <p:spPr>
          <a:xfrm>
            <a:off x="14704421" y="7511370"/>
            <a:ext cx="175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itchFamily="34" charset="0"/>
              </a:rPr>
              <a:t>SweetAlert2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982955" y="3572639"/>
            <a:ext cx="3257501" cy="808112"/>
            <a:chOff x="0" y="0"/>
            <a:chExt cx="672944" cy="166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latin typeface="Gothic A1 Bold"/>
                </a:rPr>
                <a:t>?항목 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82955" y="5069718"/>
            <a:ext cx="3257501" cy="808112"/>
            <a:chOff x="0" y="0"/>
            <a:chExt cx="672944" cy="166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2955" y="6566798"/>
            <a:ext cx="3257501" cy="808112"/>
            <a:chOff x="0" y="0"/>
            <a:chExt cx="672944" cy="1669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4961976" y="6863533"/>
            <a:ext cx="1498209" cy="214643"/>
            <a:chOff x="0" y="0"/>
            <a:chExt cx="3545840" cy="508000"/>
          </a:xfrm>
        </p:grpSpPr>
        <p:sp>
          <p:nvSpPr>
            <p:cNvPr id="13" name="Freeform 1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10800000">
            <a:off x="4961976" y="5366453"/>
            <a:ext cx="1498209" cy="214643"/>
            <a:chOff x="0" y="0"/>
            <a:chExt cx="3545840" cy="508000"/>
          </a:xfrm>
        </p:grpSpPr>
        <p:sp>
          <p:nvSpPr>
            <p:cNvPr id="16" name="Freeform 1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4961976" y="3869373"/>
            <a:ext cx="1498209" cy="214643"/>
            <a:chOff x="0" y="0"/>
            <a:chExt cx="3545840" cy="508000"/>
          </a:xfrm>
        </p:grpSpPr>
        <p:sp>
          <p:nvSpPr>
            <p:cNvPr id="19" name="Freeform 1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982955" y="8063877"/>
            <a:ext cx="3257501" cy="808112"/>
            <a:chOff x="0" y="0"/>
            <a:chExt cx="672944" cy="1669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4961976" y="8341562"/>
            <a:ext cx="1498209" cy="214643"/>
            <a:chOff x="0" y="0"/>
            <a:chExt cx="3545840" cy="508000"/>
          </a:xfrm>
        </p:grpSpPr>
        <p:sp>
          <p:nvSpPr>
            <p:cNvPr id="25" name="Freeform 25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047544" y="3572639"/>
            <a:ext cx="3257501" cy="808112"/>
            <a:chOff x="0" y="0"/>
            <a:chExt cx="672944" cy="1669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5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047544" y="5069718"/>
            <a:ext cx="3257501" cy="808112"/>
            <a:chOff x="0" y="0"/>
            <a:chExt cx="672944" cy="16694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6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47544" y="6566798"/>
            <a:ext cx="3257501" cy="808112"/>
            <a:chOff x="0" y="0"/>
            <a:chExt cx="672944" cy="16694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7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047544" y="8063877"/>
            <a:ext cx="3257501" cy="808112"/>
            <a:chOff x="0" y="0"/>
            <a:chExt cx="672944" cy="16694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72944" cy="166942"/>
            </a:xfrm>
            <a:custGeom>
              <a:avLst/>
              <a:gdLst/>
              <a:ahLst/>
              <a:cxnLst/>
              <a:rect l="l" t="t" r="r" b="b"/>
              <a:pathLst>
                <a:path w="672944" h="166942">
                  <a:moveTo>
                    <a:pt x="0" y="0"/>
                  </a:moveTo>
                  <a:lnTo>
                    <a:pt x="672944" y="0"/>
                  </a:lnTo>
                  <a:lnTo>
                    <a:pt x="672944" y="166942"/>
                  </a:lnTo>
                  <a:lnTo>
                    <a:pt x="0" y="166942"/>
                  </a:ln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400" spc="-60">
                  <a:solidFill>
                    <a:srgbClr val="FFFFFF"/>
                  </a:solidFill>
                  <a:ea typeface="Gothic A1 Bold"/>
                </a:rPr>
                <a:t>항목 8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812174" y="8360612"/>
            <a:ext cx="1498209" cy="214643"/>
            <a:chOff x="0" y="0"/>
            <a:chExt cx="3545840" cy="508000"/>
          </a:xfrm>
        </p:grpSpPr>
        <p:sp>
          <p:nvSpPr>
            <p:cNvPr id="40" name="Freeform 40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1812174" y="6863533"/>
            <a:ext cx="1498209" cy="214643"/>
            <a:chOff x="0" y="0"/>
            <a:chExt cx="3545840" cy="508000"/>
          </a:xfrm>
        </p:grpSpPr>
        <p:sp>
          <p:nvSpPr>
            <p:cNvPr id="43" name="Freeform 43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1812174" y="5366453"/>
            <a:ext cx="1498209" cy="214643"/>
            <a:chOff x="0" y="0"/>
            <a:chExt cx="3545840" cy="508000"/>
          </a:xfrm>
        </p:grpSpPr>
        <p:sp>
          <p:nvSpPr>
            <p:cNvPr id="46" name="Freeform 46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1812174" y="3869373"/>
            <a:ext cx="1498209" cy="214643"/>
            <a:chOff x="0" y="0"/>
            <a:chExt cx="3545840" cy="508000"/>
          </a:xfrm>
        </p:grpSpPr>
        <p:sp>
          <p:nvSpPr>
            <p:cNvPr id="49" name="Freeform 49"/>
            <p:cNvSpPr/>
            <p:nvPr/>
          </p:nvSpPr>
          <p:spPr>
            <a:xfrm>
              <a:off x="309844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데이터베이스 설계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982955" y="9312424"/>
            <a:ext cx="7611784" cy="24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50"/>
              </a:lnSpc>
            </a:pPr>
            <a:r>
              <a:rPr lang="en-US" sz="1400" spc="-35">
                <a:solidFill>
                  <a:srgbClr val="494949"/>
                </a:solidFill>
                <a:ea typeface="Gothic A1 Medium"/>
              </a:rPr>
              <a:t>출처: 여기에 참고 문헌을 추가하세요.</a:t>
            </a:r>
          </a:p>
        </p:txBody>
      </p:sp>
      <p:sp>
        <p:nvSpPr>
          <p:cNvPr id="57" name="AutoShape 57"/>
          <p:cNvSpPr/>
          <p:nvPr/>
        </p:nvSpPr>
        <p:spPr>
          <a:xfrm rot="5400000">
            <a:off x="4205041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AutoShape 58"/>
          <p:cNvSpPr/>
          <p:nvPr/>
        </p:nvSpPr>
        <p:spPr>
          <a:xfrm rot="5400000">
            <a:off x="9576079" y="6193739"/>
            <a:ext cx="4510289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 rot="-12192">
            <a:off x="6460168" y="6203264"/>
            <a:ext cx="5371072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>
            <a:off x="7451942" y="4528552"/>
            <a:ext cx="3387524" cy="3387524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3000" spc="-75">
                  <a:solidFill>
                    <a:srgbClr val="FFFFFF"/>
                  </a:solidFill>
                  <a:latin typeface="Gothic A1 Ultra-Bold"/>
                </a:rPr>
                <a:t>DB 설계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733004" y="8591391"/>
            <a:ext cx="3721185" cy="978843"/>
            <a:chOff x="0" y="0"/>
            <a:chExt cx="980065" cy="2578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0065" cy="257802"/>
            </a:xfrm>
            <a:custGeom>
              <a:avLst/>
              <a:gdLst/>
              <a:ahLst/>
              <a:cxnLst/>
              <a:rect l="l" t="t" r="r" b="b"/>
              <a:pathLst>
                <a:path w="980065" h="257802">
                  <a:moveTo>
                    <a:pt x="0" y="0"/>
                  </a:moveTo>
                  <a:lnTo>
                    <a:pt x="980065" y="0"/>
                  </a:lnTo>
                  <a:lnTo>
                    <a:pt x="980065" y="257802"/>
                  </a:lnTo>
                  <a:lnTo>
                    <a:pt x="0" y="25780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00179" y="8591391"/>
            <a:ext cx="5743575" cy="978843"/>
            <a:chOff x="0" y="0"/>
            <a:chExt cx="980065" cy="2578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0065" cy="257802"/>
            </a:xfrm>
            <a:custGeom>
              <a:avLst/>
              <a:gdLst/>
              <a:ahLst/>
              <a:cxnLst/>
              <a:rect l="l" t="t" r="r" b="b"/>
              <a:pathLst>
                <a:path w="980065" h="257802">
                  <a:moveTo>
                    <a:pt x="0" y="0"/>
                  </a:moveTo>
                  <a:lnTo>
                    <a:pt x="980065" y="0"/>
                  </a:lnTo>
                  <a:lnTo>
                    <a:pt x="980065" y="257802"/>
                  </a:lnTo>
                  <a:lnTo>
                    <a:pt x="0" y="25780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33004" y="7740059"/>
            <a:ext cx="3721185" cy="851332"/>
            <a:chOff x="0" y="0"/>
            <a:chExt cx="980065" cy="2242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0179" y="7740059"/>
            <a:ext cx="5743575" cy="851332"/>
            <a:chOff x="0" y="0"/>
            <a:chExt cx="980065" cy="2242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80065" cy="224219"/>
            </a:xfrm>
            <a:custGeom>
              <a:avLst/>
              <a:gdLst/>
              <a:ahLst/>
              <a:cxnLst/>
              <a:rect l="l" t="t" r="r" b="b"/>
              <a:pathLst>
                <a:path w="980065" h="224219">
                  <a:moveTo>
                    <a:pt x="0" y="0"/>
                  </a:moveTo>
                  <a:lnTo>
                    <a:pt x="980065" y="0"/>
                  </a:lnTo>
                  <a:lnTo>
                    <a:pt x="980065" y="224219"/>
                  </a:lnTo>
                  <a:lnTo>
                    <a:pt x="0" y="22421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>
            <a:off x="5733004" y="9532134"/>
            <a:ext cx="3721185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9800179" y="9522610"/>
            <a:ext cx="5743575" cy="9524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 flipH="1" flipV="1">
            <a:off x="1273629" y="7331110"/>
            <a:ext cx="2909465" cy="2239124"/>
          </a:xfrm>
          <a:custGeom>
            <a:avLst/>
            <a:gdLst/>
            <a:ahLst/>
            <a:cxnLst/>
            <a:rect l="l" t="t" r="r" b="b"/>
            <a:pathLst>
              <a:path w="2909465" h="2239124">
                <a:moveTo>
                  <a:pt x="2909464" y="2239124"/>
                </a:moveTo>
                <a:lnTo>
                  <a:pt x="0" y="2239124"/>
                </a:lnTo>
                <a:lnTo>
                  <a:pt x="0" y="0"/>
                </a:lnTo>
                <a:lnTo>
                  <a:pt x="2909464" y="0"/>
                </a:lnTo>
                <a:lnTo>
                  <a:pt x="2909464" y="2239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939068" y="7980835"/>
            <a:ext cx="3309057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-60" dirty="0" smtClean="0">
                <a:solidFill>
                  <a:srgbClr val="FFFFFF"/>
                </a:solidFill>
                <a:ea typeface="Gothic A1 Bold"/>
              </a:rPr>
              <a:t>로그인 페이지</a:t>
            </a:r>
            <a:endParaRPr lang="en-US" sz="2400" spc="-6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017438" y="7980835"/>
            <a:ext cx="3309057" cy="36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-60" smtClean="0">
                <a:solidFill>
                  <a:srgbClr val="FFFFFF"/>
                </a:solidFill>
                <a:ea typeface="Gothic A1 Bold"/>
              </a:rPr>
              <a:t>견적 페이지</a:t>
            </a:r>
            <a:endParaRPr lang="en-US" sz="2400" spc="-6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화면설계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19506" y="8753153"/>
            <a:ext cx="314818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</a:pP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핸드폰 번호를 아이디로 받아서</a:t>
            </a:r>
            <a:endParaRPr lang="en-US" altLang="ko-KR" spc="-72" dirty="0" smtClean="0">
              <a:solidFill>
                <a:srgbClr val="494949"/>
              </a:solidFill>
              <a:ea typeface="Gothic A1 Light Bold"/>
            </a:endParaRPr>
          </a:p>
          <a:p>
            <a:pPr marL="0" lvl="0" indent="0" algn="just">
              <a:lnSpc>
                <a:spcPts val="2250"/>
              </a:lnSpc>
            </a:pPr>
            <a:r>
              <a:rPr lang="ko-KR" altLang="en-US" sz="1800" spc="-72" dirty="0" smtClean="0">
                <a:solidFill>
                  <a:srgbClr val="494949"/>
                </a:solidFill>
                <a:ea typeface="Gothic A1 Light Bold"/>
              </a:rPr>
              <a:t>로그인 하는 페이지</a:t>
            </a:r>
            <a:endParaRPr lang="en-US" sz="1800" spc="-72" dirty="0">
              <a:solidFill>
                <a:srgbClr val="494949"/>
              </a:solidFill>
              <a:ea typeface="Gothic A1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086681" y="8753153"/>
            <a:ext cx="522951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250"/>
              </a:lnSpc>
            </a:pPr>
            <a:r>
              <a:rPr lang="ko-KR" altLang="en-US" spc="-72" dirty="0" smtClean="0">
                <a:solidFill>
                  <a:srgbClr val="494949"/>
                </a:solidFill>
                <a:ea typeface="Gothic A1 Light Bold"/>
              </a:rPr>
              <a:t>이미지를 선택 한 후 인공지능으로 분석 후 이미지를 보여주는 페이지 입니다</a:t>
            </a:r>
            <a:r>
              <a:rPr lang="en-US" altLang="ko-KR" spc="-72" dirty="0" smtClean="0">
                <a:solidFill>
                  <a:srgbClr val="494949"/>
                </a:solidFill>
                <a:ea typeface="Gothic A1 Light Bold"/>
              </a:rPr>
              <a:t>.</a:t>
            </a:r>
            <a:endParaRPr lang="en-US" sz="1800" spc="-72" dirty="0">
              <a:solidFill>
                <a:srgbClr val="494949"/>
              </a:solidFill>
              <a:ea typeface="Gothic A1 Light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068" y="2124005"/>
            <a:ext cx="3429000" cy="530542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0179" y="2120473"/>
            <a:ext cx="5743575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39" y="2095500"/>
            <a:ext cx="5416379" cy="7620719"/>
          </a:xfrm>
          <a:prstGeom prst="rect">
            <a:avLst/>
          </a:prstGeom>
        </p:spPr>
      </p:pic>
      <p:sp>
        <p:nvSpPr>
          <p:cNvPr id="33" name="TextBox 9"/>
          <p:cNvSpPr txBox="1"/>
          <p:nvPr/>
        </p:nvSpPr>
        <p:spPr>
          <a:xfrm>
            <a:off x="8686800" y="211836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로그인 페이지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grpSp>
        <p:nvGrpSpPr>
          <p:cNvPr id="34" name="Group 11"/>
          <p:cNvGrpSpPr/>
          <p:nvPr/>
        </p:nvGrpSpPr>
        <p:grpSpPr>
          <a:xfrm>
            <a:off x="8686801" y="3297310"/>
            <a:ext cx="7315200" cy="1383355"/>
            <a:chOff x="0" y="0"/>
            <a:chExt cx="2072855" cy="509672"/>
          </a:xfrm>
        </p:grpSpPr>
        <p:sp>
          <p:nvSpPr>
            <p:cNvPr id="35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dirty="0" smtClean="0"/>
            </a:p>
            <a:p>
              <a:r>
                <a:rPr lang="ko-KR" altLang="en-US" dirty="0" smtClean="0"/>
                <a:t>휴대폰 번호와 비밀번호를 이용한  로그인하는 페이지 입니다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err="1" smtClean="0"/>
                <a:t>로그인을</a:t>
              </a:r>
              <a:r>
                <a:rPr lang="ko-KR" altLang="en-US" dirty="0" smtClean="0"/>
                <a:t> 하면 견적 페이지로 넘어가게 됩니다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86500" y="1017814"/>
            <a:ext cx="94577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실제</a:t>
            </a:r>
            <a:r>
              <a:rPr lang="en-US" sz="5500" spc="-220" dirty="0" err="1" smtClean="0">
                <a:solidFill>
                  <a:srgbClr val="1FA1E4"/>
                </a:solidFill>
                <a:ea typeface="Gothic A1 Ultra-Bold"/>
              </a:rPr>
              <a:t>기능구현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sp>
        <p:nvSpPr>
          <p:cNvPr id="33" name="TextBox 9"/>
          <p:cNvSpPr txBox="1"/>
          <p:nvPr/>
        </p:nvSpPr>
        <p:spPr>
          <a:xfrm>
            <a:off x="8686800" y="2118360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ko-KR" altLang="en-US" sz="5500" spc="-220" dirty="0" smtClean="0">
                <a:solidFill>
                  <a:srgbClr val="1FA1E4"/>
                </a:solidFill>
                <a:ea typeface="Gothic A1 Ultra-Bold"/>
              </a:rPr>
              <a:t>견적 페이지</a:t>
            </a:r>
            <a:endParaRPr lang="en-US" sz="5500" spc="-220" dirty="0">
              <a:solidFill>
                <a:srgbClr val="1FA1E4"/>
              </a:solidFill>
              <a:ea typeface="Gothic A1 Ultra-Bold"/>
            </a:endParaRPr>
          </a:p>
        </p:txBody>
      </p:sp>
      <p:grpSp>
        <p:nvGrpSpPr>
          <p:cNvPr id="34" name="Group 11"/>
          <p:cNvGrpSpPr/>
          <p:nvPr/>
        </p:nvGrpSpPr>
        <p:grpSpPr>
          <a:xfrm>
            <a:off x="8686801" y="3297310"/>
            <a:ext cx="7315200" cy="1383355"/>
            <a:chOff x="0" y="0"/>
            <a:chExt cx="2072855" cy="509672"/>
          </a:xfrm>
        </p:grpSpPr>
        <p:sp>
          <p:nvSpPr>
            <p:cNvPr id="35" name="Freeform 12"/>
            <p:cNvSpPr/>
            <p:nvPr/>
          </p:nvSpPr>
          <p:spPr>
            <a:xfrm>
              <a:off x="0" y="0"/>
              <a:ext cx="2072855" cy="509672"/>
            </a:xfrm>
            <a:custGeom>
              <a:avLst/>
              <a:gdLst/>
              <a:ahLst/>
              <a:cxnLst/>
              <a:rect l="l" t="t" r="r" b="b"/>
              <a:pathLst>
                <a:path w="2072855" h="509672">
                  <a:moveTo>
                    <a:pt x="0" y="0"/>
                  </a:moveTo>
                  <a:lnTo>
                    <a:pt x="2072855" y="0"/>
                  </a:lnTo>
                  <a:lnTo>
                    <a:pt x="2072855" y="509672"/>
                  </a:lnTo>
                  <a:lnTo>
                    <a:pt x="0" y="509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 altLang="ko-KR" dirty="0" smtClean="0"/>
            </a:p>
            <a:p>
              <a:r>
                <a:rPr lang="ko-KR" altLang="en-US" dirty="0" smtClean="0"/>
                <a:t>휴대폰 번호와 자동차 번호를 이용한 지난 내역 조회를 해주는 기능과</a:t>
              </a:r>
              <a:endParaRPr lang="en-US" altLang="ko-KR" dirty="0" smtClean="0"/>
            </a:p>
            <a:p>
              <a:r>
                <a:rPr lang="ko-KR" altLang="en-US" dirty="0" smtClean="0"/>
                <a:t>이미지를 선택하면 인공지능 모델이 작동하여 예상 견적을 뽑아주는 기능을 가진 페이지 입니다</a:t>
              </a:r>
              <a:r>
                <a:rPr lang="en-US" altLang="ko-KR" dirty="0" smtClean="0"/>
                <a:t>.</a:t>
              </a:r>
            </a:p>
            <a:p>
              <a:r>
                <a:rPr lang="ko-KR" altLang="en-US" dirty="0" smtClean="0"/>
                <a:t> </a:t>
              </a:r>
              <a:endParaRPr lang="en-US" altLang="ko-KR" dirty="0" smtClean="0"/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7848600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379</Words>
  <Application>Microsoft Office PowerPoint</Application>
  <PresentationFormat>사용자 지정</PresentationFormat>
  <Paragraphs>105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Gothic A1 Medium</vt:lpstr>
      <vt:lpstr>Arial</vt:lpstr>
      <vt:lpstr>Gothic A1 Bold</vt:lpstr>
      <vt:lpstr>Gothic A1 Light Bold</vt:lpstr>
      <vt:lpstr>Gothic A1 Ultra-Bold</vt:lpstr>
      <vt:lpstr>Calibri</vt:lpstr>
      <vt:lpstr>Gothic A1 Heavy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테마의 온라인 쇼핑몰 보고서 프레젠테이션</dc:title>
  <dc:creator>USER</dc:creator>
  <cp:lastModifiedBy>안철주</cp:lastModifiedBy>
  <cp:revision>13</cp:revision>
  <dcterms:created xsi:type="dcterms:W3CDTF">2006-08-16T00:00:00Z</dcterms:created>
  <dcterms:modified xsi:type="dcterms:W3CDTF">2023-08-17T15:43:38Z</dcterms:modified>
  <dc:identifier>DAFrzvg_ZKY</dc:identifier>
</cp:coreProperties>
</file>